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98" r:id="rId3"/>
    <p:sldId id="299" r:id="rId4"/>
    <p:sldId id="300" r:id="rId5"/>
    <p:sldId id="309" r:id="rId6"/>
    <p:sldId id="301" r:id="rId7"/>
    <p:sldId id="269" r:id="rId8"/>
    <p:sldId id="289" r:id="rId9"/>
    <p:sldId id="304" r:id="rId10"/>
    <p:sldId id="312" r:id="rId11"/>
    <p:sldId id="302" r:id="rId12"/>
    <p:sldId id="305" r:id="rId13"/>
    <p:sldId id="308" r:id="rId14"/>
    <p:sldId id="294" r:id="rId15"/>
    <p:sldId id="287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Alla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AE9EDA"/>
    <a:srgbClr val="DABED2"/>
    <a:srgbClr val="85C0DA"/>
    <a:srgbClr val="C5ABDA"/>
    <a:srgbClr val="B1C4B9"/>
    <a:srgbClr val="9AC4B7"/>
    <a:srgbClr val="9EC4C1"/>
    <a:srgbClr val="FCB08D"/>
    <a:srgbClr val="E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72" autoAdjust="0"/>
  </p:normalViewPr>
  <p:slideViewPr>
    <p:cSldViewPr snapToGrid="0" snapToObjects="1">
      <p:cViewPr varScale="1">
        <p:scale>
          <a:sx n="95" d="100"/>
          <a:sy n="95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55EAA-E7EB-4E4A-9997-C03F5772C5C9}" type="datetimeFigureOut">
              <a:rPr lang="en-US" smtClean="0"/>
              <a:t>05/05/16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8FE35-A9A9-6642-8F4C-277E5D59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99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8D5F3-AB9D-B043-AAB5-92EDCA9E2A49}" type="datetimeFigureOut">
              <a:rPr lang="en-US" smtClean="0"/>
              <a:t>05/05/16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219B-E3B5-C34D-9609-0C3091C2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781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26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2A1F3-B667-4C5D-8A5F-13A8FE114443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Are going to go round</a:t>
            </a:r>
            <a:r>
              <a:rPr lang="en-US" baseline="0" dirty="0" smtClean="0"/>
              <a:t> and help </a:t>
            </a:r>
            <a:endParaRPr lang="en-US" baseline="0" dirty="0"/>
          </a:p>
          <a:p>
            <a:pPr lvl="0"/>
            <a:r>
              <a:rPr lang="en-US" baseline="0" dirty="0" smtClean="0"/>
              <a:t>Shall I explain what going to do first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23128-3577-4FE6-8A65-BBA7F90A236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32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Are going to go round</a:t>
            </a:r>
            <a:r>
              <a:rPr lang="en-US" baseline="0" dirty="0" smtClean="0"/>
              <a:t> and help </a:t>
            </a:r>
            <a:endParaRPr lang="en-US" baseline="0" dirty="0"/>
          </a:p>
          <a:p>
            <a:pPr lvl="0"/>
            <a:r>
              <a:rPr lang="en-US" baseline="0" dirty="0" smtClean="0"/>
              <a:t>Shall I explain what going to do first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23128-3577-4FE6-8A65-BBA7F90A236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3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219B-E3B5-C34D-9609-0C3091C2C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219B-E3B5-C34D-9609-0C3091C2C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7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Are copies on your table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Purpose:</a:t>
            </a:r>
            <a:r>
              <a:rPr lang="en-US" baseline="0" dirty="0" smtClean="0"/>
              <a:t> What knowledge do public (or wider stakeholder engaging have) that no one else does? 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Outcomes: Secondary outcomes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23128-3577-4FE6-8A65-BBA7F90A236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3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use the levels as a frame and go a little deeper -  give some thoughts about what are or might be the expectations of government-stakeholders on each of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219B-E3B5-C34D-9609-0C3091C2C5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guarantee that all participants understand the engagement design, the action plan is good for the objective and desired outcome. 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219B-E3B5-C34D-9609-0C3091C2C5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2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guarantee that all participants understand the engagement design, the action plan is good for the objective and desired outcome. 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219B-E3B5-C34D-9609-0C3091C2C5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20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219B-E3B5-C34D-9609-0C3091C2C5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9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Say can use other methods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219B-E3B5-C34D-9609-0C3091C2C5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3ADE-6BC3-2546-BE80-FDC766A5BF43}" type="datetime1">
              <a:rPr lang="en-GB" smtClean="0"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73B-6C87-E243-973E-14BF42489BFC}" type="datetime1">
              <a:rPr lang="en-GB" smtClean="0"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4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AB7A-D223-C641-BB84-F91345482313}" type="datetime1">
              <a:rPr lang="en-GB" smtClean="0"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15B4-11E6-2D4E-9F7D-511EC06D22B0}" type="datetime1">
              <a:rPr lang="en-GB" smtClean="0"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0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A65B-5B28-E64D-B4CB-1E8790DCC26C}" type="datetime1">
              <a:rPr lang="en-GB" smtClean="0"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999-3C51-6241-8C37-CE489A0903E0}" type="datetime1">
              <a:rPr lang="en-GB" smtClean="0"/>
              <a:t>05/05/16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7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DB7E-4F41-7146-9C21-099202E31E9D}" type="datetime1">
              <a:rPr lang="en-GB" smtClean="0"/>
              <a:t>05/05/16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6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1E10-ECE9-8544-9FEF-06604B1C91B4}" type="datetime1">
              <a:rPr lang="en-GB" smtClean="0"/>
              <a:t>05/05/16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B7EB-0D4D-CC4E-8D75-70F19D447D57}" type="datetime1">
              <a:rPr lang="en-GB" smtClean="0"/>
              <a:t>05/05/16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709-5F2D-3E45-AD28-F0EBA29F2591}" type="datetime1">
              <a:rPr lang="en-GB" smtClean="0"/>
              <a:t>05/05/16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96C7-00C6-9E4B-BBDD-BF8A610D9007}" type="datetime1">
              <a:rPr lang="en-GB" smtClean="0"/>
              <a:t>05/05/16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57B6-C7EB-D048-8140-83655A5FD7C7}" type="datetime1">
              <a:rPr lang="en-GB" smtClean="0"/>
              <a:t>05/05/16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BFB8D-8881-5C47-988D-8B98F66D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 bwMode="auto">
          <a:xfrm>
            <a:off x="336612" y="1115236"/>
            <a:ext cx="8323508" cy="166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227A8F"/>
                </a:solidFill>
                <a:latin typeface="+mj-lt"/>
                <a:cs typeface="ＭＳ Ｐゴシック" pitchFamily="25" charset="-128"/>
              </a:rPr>
              <a:t>Tactical </a:t>
            </a:r>
            <a:r>
              <a:rPr lang="en-US" sz="4500" b="1" dirty="0">
                <a:solidFill>
                  <a:srgbClr val="227A8F"/>
                </a:solidFill>
                <a:latin typeface="+mj-lt"/>
                <a:cs typeface="ＭＳ Ｐゴシック" pitchFamily="25" charset="-128"/>
              </a:rPr>
              <a:t>and Strategic Approaches for a Meaningful Relationship in Policy Development</a:t>
            </a:r>
            <a:endParaRPr lang="en-GB" sz="4500" b="1" dirty="0">
              <a:solidFill>
                <a:srgbClr val="227A8F"/>
              </a:solidFill>
              <a:latin typeface="+mj-lt"/>
              <a:cs typeface="ＭＳ Ｐゴシック" pitchFamily="25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+mj-lt"/>
              <a:ea typeface="ＭＳ Ｐゴシック" pitchFamily="26" charset="-128"/>
              <a:cs typeface="ＭＳ Ｐゴシック" pitchFamily="25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+mj-lt"/>
              <a:ea typeface="ＭＳ Ｐゴシック" pitchFamily="26" charset="-128"/>
              <a:cs typeface="ＭＳ Ｐゴシック" pitchFamily="25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 smtClean="0">
                <a:solidFill>
                  <a:srgbClr val="4BACC6"/>
                </a:solidFill>
                <a:latin typeface="+mj-lt"/>
                <a:ea typeface="ＭＳ Ｐゴシック" pitchFamily="26" charset="-128"/>
                <a:cs typeface="ＭＳ Ｐゴシック" pitchFamily="25" charset="-128"/>
              </a:rPr>
              <a:t>Sarah Allan, Engagement Lead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 smtClean="0">
                <a:solidFill>
                  <a:srgbClr val="4BACC6"/>
                </a:solidFill>
                <a:latin typeface="+mj-lt"/>
                <a:ea typeface="ＭＳ Ｐゴシック" pitchFamily="26" charset="-128"/>
                <a:cs typeface="ＭＳ Ｐゴシック" pitchFamily="25" charset="-128"/>
              </a:rPr>
              <a:t>Involve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 smtClean="0">
              <a:solidFill>
                <a:srgbClr val="4BACC6"/>
              </a:solidFill>
              <a:latin typeface="+mj-lt"/>
              <a:ea typeface="ＭＳ Ｐゴシック" pitchFamily="26" charset="-128"/>
              <a:cs typeface="ＭＳ Ｐゴシック" pitchFamily="25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rgbClr val="4BACC6"/>
                </a:solidFill>
                <a:latin typeface="+mj-lt"/>
                <a:ea typeface="ＭＳ Ｐゴシック" pitchFamily="26" charset="-128"/>
                <a:cs typeface="ＭＳ Ｐゴシック" pitchFamily="25" charset="-128"/>
              </a:rPr>
              <a:t>@</a:t>
            </a:r>
            <a:r>
              <a:rPr lang="en-GB" sz="2400" b="1" dirty="0" err="1" smtClean="0">
                <a:solidFill>
                  <a:srgbClr val="4BACC6"/>
                </a:solidFill>
                <a:latin typeface="+mj-lt"/>
                <a:ea typeface="ＭＳ Ｐゴシック" pitchFamily="26" charset="-128"/>
                <a:cs typeface="ＭＳ Ｐゴシック" pitchFamily="25" charset="-128"/>
              </a:rPr>
              <a:t>InvolveUK</a:t>
            </a:r>
            <a:r>
              <a:rPr lang="en-GB" sz="2400" b="1" dirty="0" smtClean="0">
                <a:solidFill>
                  <a:srgbClr val="4BACC6"/>
                </a:solidFill>
                <a:latin typeface="+mj-lt"/>
                <a:ea typeface="ＭＳ Ｐゴシック" pitchFamily="26" charset="-128"/>
                <a:cs typeface="ＭＳ Ｐゴシック" pitchFamily="25" charset="-128"/>
              </a:rPr>
              <a:t> @</a:t>
            </a:r>
            <a:r>
              <a:rPr lang="en-GB" sz="2400" b="1" dirty="0" err="1" smtClean="0">
                <a:solidFill>
                  <a:srgbClr val="4BACC6"/>
                </a:solidFill>
                <a:latin typeface="+mj-lt"/>
                <a:ea typeface="ＭＳ Ｐゴシック" pitchFamily="26" charset="-128"/>
                <a:cs typeface="ＭＳ Ｐゴシック" pitchFamily="25" charset="-128"/>
              </a:rPr>
              <a:t>SarahAllanUK</a:t>
            </a:r>
            <a:r>
              <a:rPr lang="en-GB" sz="2400" b="1" dirty="0" smtClean="0">
                <a:solidFill>
                  <a:srgbClr val="4BACC6"/>
                </a:solidFill>
                <a:latin typeface="+mj-lt"/>
                <a:ea typeface="ＭＳ Ｐゴシック" pitchFamily="26" charset="-128"/>
                <a:cs typeface="ＭＳ Ｐゴシック" pitchFamily="25" charset="-128"/>
              </a:rPr>
              <a:t>  </a:t>
            </a:r>
          </a:p>
        </p:txBody>
      </p:sp>
      <p:pic>
        <p:nvPicPr>
          <p:cNvPr id="11" name="Picture 3" descr="involve.org.u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25" y="6099175"/>
            <a:ext cx="35718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3761" y="6099175"/>
            <a:ext cx="866668" cy="61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1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11" y="394954"/>
            <a:ext cx="7579894" cy="848309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DA2BF"/>
                </a:solidFill>
              </a:rPr>
              <a:t>Why </a:t>
            </a:r>
            <a:r>
              <a:rPr lang="en-US" dirty="0" smtClean="0">
                <a:solidFill>
                  <a:srgbClr val="2DA2BF"/>
                </a:solidFill>
              </a:rPr>
              <a:t>use these questions?</a:t>
            </a:r>
            <a:endParaRPr lang="en-US" dirty="0">
              <a:solidFill>
                <a:srgbClr val="2DA2B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23849" y="2125580"/>
            <a:ext cx="3458702" cy="315494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Buy</a:t>
            </a:r>
            <a:r>
              <a:rPr lang="en-US" sz="3000" dirty="0" smtClean="0">
                <a:solidFill>
                  <a:srgbClr val="000000"/>
                </a:solidFill>
              </a:rPr>
              <a:t>-in, trust, </a:t>
            </a:r>
            <a:r>
              <a:rPr lang="en-US" sz="3000" dirty="0" smtClean="0">
                <a:solidFill>
                  <a:srgbClr val="000000"/>
                </a:solidFill>
              </a:rPr>
              <a:t>understanding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3011" y="2125580"/>
            <a:ext cx="3318041" cy="315494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Manage expectations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8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11" y="394954"/>
            <a:ext cx="7579894" cy="848309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DA2BF"/>
                </a:solidFill>
              </a:rPr>
              <a:t>How to answer the questions</a:t>
            </a:r>
            <a:endParaRPr lang="en-US" dirty="0">
              <a:solidFill>
                <a:srgbClr val="2DA2B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11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1369" y="2513264"/>
            <a:ext cx="2259263" cy="209884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By yourself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02000" y="2513264"/>
            <a:ext cx="2291347" cy="209884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With internal stakeholders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76210" y="2513264"/>
            <a:ext cx="2296695" cy="209884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With external stakeholders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6525" y="5601368"/>
            <a:ext cx="5481053" cy="5030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2000" dirty="0" smtClean="0"/>
              <a:t>Collaboration doesn’t have to stop there…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221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180" y="0"/>
            <a:ext cx="102819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219" y="5104739"/>
            <a:ext cx="5090224" cy="89666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n-US" sz="3600" b="0" cap="none" dirty="0">
                <a:solidFill>
                  <a:srgbClr val="2DA2BF"/>
                </a:solidFill>
              </a:rPr>
              <a:t>Engagement</a:t>
            </a:r>
            <a:r>
              <a:rPr lang="en-US" sz="4400" b="0" cap="none" dirty="0" smtClean="0">
                <a:solidFill>
                  <a:srgbClr val="4F81BD"/>
                </a:solidFill>
              </a:rPr>
              <a:t> </a:t>
            </a:r>
            <a:r>
              <a:rPr lang="en-US" sz="3600" b="0" cap="none" dirty="0">
                <a:solidFill>
                  <a:srgbClr val="2DA2BF"/>
                </a:solidFill>
              </a:rPr>
              <a:t>methods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2155" y="429431"/>
            <a:ext cx="3893438" cy="2862323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Pop up democracy:</a:t>
            </a:r>
          </a:p>
          <a:p>
            <a:endParaRPr lang="en-US" dirty="0"/>
          </a:p>
          <a:p>
            <a:r>
              <a:rPr lang="en-GB" dirty="0"/>
              <a:t>Any technique that uses temporary, site-specific methods to engage people – </a:t>
            </a:r>
            <a:r>
              <a:rPr lang="en-GB" dirty="0" err="1"/>
              <a:t>eg</a:t>
            </a:r>
            <a:r>
              <a:rPr lang="en-GB" dirty="0"/>
              <a:t> stalls in supermarkets, </a:t>
            </a:r>
            <a:r>
              <a:rPr lang="en-GB" i="1" dirty="0"/>
              <a:t>going to </a:t>
            </a:r>
            <a:r>
              <a:rPr lang="en-GB" dirty="0"/>
              <a:t>community groups. </a:t>
            </a:r>
          </a:p>
          <a:p>
            <a:endParaRPr lang="en-US" dirty="0" smtClean="0"/>
          </a:p>
          <a:p>
            <a:r>
              <a:rPr lang="en-US" i="1" dirty="0" smtClean="0"/>
              <a:t>Example: Transport for London in Northwood.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2605" y="429431"/>
            <a:ext cx="3767843" cy="2862323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BACC6"/>
                </a:solidFill>
              </a:rPr>
              <a:t>Citizens’ Jury:</a:t>
            </a:r>
          </a:p>
          <a:p>
            <a:endParaRPr lang="en-US" dirty="0"/>
          </a:p>
          <a:p>
            <a:r>
              <a:rPr lang="en-GB" dirty="0"/>
              <a:t>Like a jury in a criminal trial, this process brings together a small number of people to listen to, and discuss, detailed evidence</a:t>
            </a:r>
            <a:r>
              <a:rPr lang="en-GB" b="1" dirty="0"/>
              <a:t> </a:t>
            </a:r>
            <a:r>
              <a:rPr lang="en-GB" dirty="0"/>
              <a:t>before agreeing a solution or recommendation. </a:t>
            </a:r>
            <a:endParaRPr lang="en-GB" dirty="0" smtClean="0"/>
          </a:p>
          <a:p>
            <a:endParaRPr lang="en-GB" dirty="0"/>
          </a:p>
          <a:p>
            <a:r>
              <a:rPr lang="en-GB" i="1" dirty="0" smtClean="0"/>
              <a:t>Example: Melbourne City Council.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2155" y="3504008"/>
            <a:ext cx="3893438" cy="3139321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BACC6"/>
                </a:solidFill>
              </a:rPr>
              <a:t>Deliberative workshop:</a:t>
            </a:r>
          </a:p>
          <a:p>
            <a:endParaRPr lang="en-GB" dirty="0" smtClean="0"/>
          </a:p>
          <a:p>
            <a:r>
              <a:rPr lang="en-GB" dirty="0" smtClean="0"/>
              <a:t>Facilitated events which bring decision-makers, civil society and/or members of the public together </a:t>
            </a:r>
            <a:r>
              <a:rPr lang="en-GB" dirty="0"/>
              <a:t>to discuss </a:t>
            </a:r>
            <a:r>
              <a:rPr lang="en-GB" dirty="0" smtClean="0"/>
              <a:t>key issues. Usually offline, but can be online. </a:t>
            </a:r>
            <a:endParaRPr lang="en-GB" dirty="0"/>
          </a:p>
          <a:p>
            <a:endParaRPr lang="en-US" dirty="0" smtClean="0"/>
          </a:p>
          <a:p>
            <a:r>
              <a:rPr lang="en-US" i="1" dirty="0" smtClean="0"/>
              <a:t>Example: </a:t>
            </a:r>
            <a:r>
              <a:rPr lang="en-US" i="1" dirty="0" err="1" smtClean="0"/>
              <a:t>Newham</a:t>
            </a:r>
            <a:r>
              <a:rPr lang="en-US" i="1" dirty="0" smtClean="0"/>
              <a:t> Clinical Commissioning Group workshop.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72603" y="3504008"/>
            <a:ext cx="3767845" cy="3139321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BACC6"/>
                </a:solidFill>
              </a:rPr>
              <a:t>Community champions:</a:t>
            </a:r>
          </a:p>
          <a:p>
            <a:endParaRPr lang="en-US" dirty="0" smtClean="0"/>
          </a:p>
          <a:p>
            <a:r>
              <a:rPr lang="en-GB" dirty="0"/>
              <a:t>Training members of the community you are trying to reach to conduct the </a:t>
            </a:r>
            <a:r>
              <a:rPr lang="en-GB" dirty="0" smtClean="0"/>
              <a:t>engagement, and usually develop engagement content, </a:t>
            </a:r>
            <a:r>
              <a:rPr lang="en-GB" dirty="0"/>
              <a:t>for you. </a:t>
            </a:r>
            <a:endParaRPr lang="en-GB" dirty="0" smtClean="0"/>
          </a:p>
          <a:p>
            <a:endParaRPr lang="en-US" dirty="0"/>
          </a:p>
          <a:p>
            <a:r>
              <a:rPr lang="en-US" i="1" dirty="0" smtClean="0"/>
              <a:t>Examples: London Borough of </a:t>
            </a:r>
            <a:r>
              <a:rPr lang="en-US" i="1" dirty="0" err="1" smtClean="0"/>
              <a:t>Lambeth</a:t>
            </a:r>
            <a:r>
              <a:rPr lang="en-US" i="1" dirty="0" smtClean="0"/>
              <a:t> Youth Council, and East </a:t>
            </a:r>
            <a:r>
              <a:rPr lang="en-US" i="1" dirty="0"/>
              <a:t>London Foundation </a:t>
            </a:r>
            <a:r>
              <a:rPr lang="en-US" i="1" dirty="0" smtClean="0"/>
              <a:t>Trust.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9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805"/>
            <a:ext cx="8371226" cy="43406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The eight steps: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000" dirty="0" err="1" smtClean="0"/>
              <a:t>www.involve.org.uk</a:t>
            </a:r>
            <a:r>
              <a:rPr lang="en-US" sz="2000" dirty="0" smtClean="0"/>
              <a:t> </a:t>
            </a:r>
            <a:r>
              <a:rPr lang="en-US" sz="2000" dirty="0">
                <a:sym typeface="Wingdings"/>
              </a:rPr>
              <a:t>then ‘</a:t>
            </a:r>
            <a:r>
              <a:rPr lang="en-US" sz="2000" dirty="0"/>
              <a:t>People and Participation’ 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2500" dirty="0" smtClean="0"/>
              <a:t>Understanding motivations and expectations: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www.pathwaysthroughparticipation.org.uk (for the public)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000" dirty="0" err="1" smtClean="0"/>
              <a:t>www.involve.org.uk</a:t>
            </a:r>
            <a:r>
              <a:rPr lang="en-US" sz="2000" dirty="0" smtClean="0"/>
              <a:t> then ‘Public engagement, not just about the public’ (for civil society and decision-makers)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500" dirty="0" smtClean="0"/>
              <a:t>Engagement methods and case studies:</a:t>
            </a:r>
            <a:endParaRPr lang="en-US" sz="2500" dirty="0"/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000" dirty="0"/>
              <a:t>www.participationcompass.org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000" dirty="0"/>
              <a:t>www.civicactivism.buildingchangetrust.org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000" dirty="0"/>
              <a:t>http://</a:t>
            </a:r>
            <a:r>
              <a:rPr lang="en-US" sz="2000" dirty="0" err="1"/>
              <a:t>www.govint.org</a:t>
            </a:r>
            <a:r>
              <a:rPr lang="en-US" sz="2000" dirty="0"/>
              <a:t>/good-practice/case-studies/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000" dirty="0" err="1" smtClean="0"/>
              <a:t>www.participedia.net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1424"/>
            <a:ext cx="8371226" cy="81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DA2BF"/>
                </a:solidFill>
              </a:rPr>
              <a:t>Useful websites</a:t>
            </a:r>
            <a:endParaRPr lang="en-US" dirty="0">
              <a:solidFill>
                <a:srgbClr val="2DA2BF"/>
              </a:solidFill>
            </a:endParaRPr>
          </a:p>
        </p:txBody>
      </p:sp>
      <p:pic>
        <p:nvPicPr>
          <p:cNvPr id="8" name="Picture 7" descr="involve.org.u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25" y="6099175"/>
            <a:ext cx="35718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01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749" y="1435208"/>
            <a:ext cx="6509839" cy="125949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2DA2BF"/>
                </a:solidFill>
              </a:rPr>
              <a:t>Any questions?</a:t>
            </a:r>
            <a:endParaRPr lang="en-US" sz="7200" dirty="0">
              <a:solidFill>
                <a:srgbClr val="000000"/>
              </a:solidFill>
            </a:endParaRPr>
          </a:p>
        </p:txBody>
      </p:sp>
      <p:pic>
        <p:nvPicPr>
          <p:cNvPr id="4" name="Picture 3" descr="involve.org.u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25" y="6099175"/>
            <a:ext cx="35718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62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755" y="1129218"/>
            <a:ext cx="6509839" cy="125949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2DA2BF"/>
                </a:solidFill>
              </a:rPr>
              <a:t>Thank you</a:t>
            </a:r>
            <a:endParaRPr lang="en-US" sz="7200" dirty="0">
              <a:solidFill>
                <a:srgbClr val="000000"/>
              </a:solidFill>
            </a:endParaRPr>
          </a:p>
        </p:txBody>
      </p:sp>
      <p:pic>
        <p:nvPicPr>
          <p:cNvPr id="4" name="Picture 3" descr="involve.org.u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25" y="6099175"/>
            <a:ext cx="35718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2133" y="2937504"/>
            <a:ext cx="76961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Sarah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Allan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Engagement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Lead, Involve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4BACC6"/>
              </a:solidFill>
              <a:ea typeface="ＭＳ Ｐゴシック" pitchFamily="26" charset="-128"/>
              <a:cs typeface="ＭＳ Ｐゴシック" pitchFamily="25" charset="-128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@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InvolveUK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 @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SarahAllanUK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ea typeface="ＭＳ Ｐゴシック" pitchFamily="26" charset="-128"/>
                <a:cs typeface="ＭＳ Ｐゴシック" pitchFamily="25" charset="-128"/>
              </a:rPr>
              <a:t> 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 dirty="0">
              <a:solidFill>
                <a:schemeClr val="accent5">
                  <a:lumMod val="75000"/>
                </a:schemeClr>
              </a:solidFill>
              <a:ea typeface="ＭＳ Ｐゴシック" pitchFamily="26" charset="-128"/>
              <a:cs typeface="ＭＳ Ｐゴシック" pitchFamily="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84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1650"/>
            <a:ext cx="9250430" cy="759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338" y="5093895"/>
            <a:ext cx="5685912" cy="1031569"/>
          </a:xfrm>
          <a:solidFill>
            <a:srgbClr val="FFFFFF"/>
          </a:solidFill>
        </p:spPr>
        <p:txBody>
          <a:bodyPr/>
          <a:lstStyle/>
          <a:p>
            <a:r>
              <a:rPr lang="en-US" dirty="0">
                <a:solidFill>
                  <a:srgbClr val="2DA2BF"/>
                </a:solidFill>
              </a:rPr>
              <a:t>Introducing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>
                <a:solidFill>
                  <a:srgbClr val="2DA2BF"/>
                </a:solidFill>
              </a:rPr>
              <a:t>Involve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DA2BF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Different sectors, different starting points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Designing effective engagement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Engagement methods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involve.org.u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25" y="6099175"/>
            <a:ext cx="35718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62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2819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886" y="510373"/>
            <a:ext cx="5960107" cy="1293414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0" cap="none" dirty="0">
                <a:solidFill>
                  <a:srgbClr val="2DA2BF"/>
                </a:solidFill>
              </a:rPr>
              <a:t>Different sectors, </a:t>
            </a:r>
            <a:r>
              <a:rPr lang="en-US" b="0" cap="none" dirty="0" smtClean="0">
                <a:solidFill>
                  <a:srgbClr val="2DA2BF"/>
                </a:solidFill>
              </a:rPr>
              <a:t/>
            </a:r>
            <a:br>
              <a:rPr lang="en-US" b="0" cap="none" dirty="0" smtClean="0">
                <a:solidFill>
                  <a:srgbClr val="2DA2BF"/>
                </a:solidFill>
              </a:rPr>
            </a:br>
            <a:r>
              <a:rPr lang="en-US" b="0" cap="none" dirty="0" smtClean="0">
                <a:solidFill>
                  <a:srgbClr val="2DA2BF"/>
                </a:solidFill>
              </a:rPr>
              <a:t>different </a:t>
            </a:r>
            <a:r>
              <a:rPr lang="en-US" b="0" cap="none" dirty="0">
                <a:solidFill>
                  <a:srgbClr val="2DA2BF"/>
                </a:solidFill>
              </a:rPr>
              <a:t>starting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3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8675" y="2064012"/>
            <a:ext cx="2222413" cy="191576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Motivations and aims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02570" y="2064012"/>
            <a:ext cx="2222413" cy="191576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Perspectives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30254" y="2064012"/>
            <a:ext cx="2222413" cy="191576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Considerations and fears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931" y="487167"/>
            <a:ext cx="7157088" cy="9699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0" cap="none" dirty="0">
                <a:solidFill>
                  <a:srgbClr val="2DA2BF"/>
                </a:solidFill>
              </a:rPr>
              <a:t>Designing</a:t>
            </a:r>
            <a:r>
              <a:rPr lang="en-US" sz="4400" b="0" cap="none" dirty="0" smtClean="0">
                <a:solidFill>
                  <a:srgbClr val="4F81BD"/>
                </a:solidFill>
              </a:rPr>
              <a:t> </a:t>
            </a:r>
            <a:r>
              <a:rPr lang="en-US" b="0" cap="none" dirty="0" smtClean="0">
                <a:solidFill>
                  <a:srgbClr val="2DA2BF"/>
                </a:solidFill>
              </a:rPr>
              <a:t>effective engagement </a:t>
            </a:r>
            <a:endParaRPr lang="en-US" b="0" cap="none" dirty="0">
              <a:solidFill>
                <a:srgbClr val="2DA2B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5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2DA2BF"/>
                </a:solidFill>
              </a:rPr>
              <a:t>The key design questions</a:t>
            </a:r>
            <a:endParaRPr lang="en-US" dirty="0">
              <a:solidFill>
                <a:srgbClr val="2DA2BF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68313" y="1484313"/>
            <a:ext cx="8229600" cy="5247590"/>
          </a:xfrm>
          <a:prstGeom prst="rect">
            <a:avLst/>
          </a:prstGeom>
          <a:solidFill>
            <a:srgbClr val="FFFFFF"/>
          </a:solidFill>
        </p:spPr>
        <p:txBody>
          <a:bodyPr wrap="square" numCol="1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500" b="1" dirty="0"/>
              <a:t>Scope</a:t>
            </a:r>
            <a:r>
              <a:rPr lang="en-GB" sz="2500" dirty="0"/>
              <a:t>: </a:t>
            </a:r>
            <a:r>
              <a:rPr lang="en-GB" sz="2500" dirty="0" smtClean="0"/>
              <a:t>What’s open to change (and what</a:t>
            </a:r>
            <a:r>
              <a:rPr lang="fr-FR" sz="2500" dirty="0" smtClean="0"/>
              <a:t>’</a:t>
            </a:r>
            <a:r>
              <a:rPr lang="en-GB" sz="2500" dirty="0" smtClean="0"/>
              <a:t>s not)? What level of engagement? </a:t>
            </a:r>
          </a:p>
          <a:p>
            <a:pPr marL="514350" lvl="0" indent="-514350">
              <a:buFont typeface="+mj-lt"/>
              <a:buAutoNum type="arabicPeriod"/>
            </a:pPr>
            <a:endParaRPr lang="en-GB" sz="25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500" b="1" dirty="0" smtClean="0"/>
              <a:t>Purpose</a:t>
            </a:r>
            <a:r>
              <a:rPr lang="en-GB" sz="2500" dirty="0"/>
              <a:t>: Why is the engagement happening?  </a:t>
            </a:r>
            <a:r>
              <a:rPr lang="en-GB" sz="2500" dirty="0" smtClean="0"/>
              <a:t>What does the public know that you don’t?</a:t>
            </a:r>
          </a:p>
          <a:p>
            <a:pPr marL="514350" lvl="0" indent="-514350">
              <a:buFont typeface="+mj-lt"/>
              <a:buAutoNum type="arabicPeriod"/>
            </a:pPr>
            <a:endParaRPr lang="en-GB" sz="2500" b="1" dirty="0"/>
          </a:p>
          <a:p>
            <a:pPr marL="514350" lvl="0" indent="-514350">
              <a:buFont typeface="+mj-lt"/>
              <a:buAutoNum type="arabicPeriod"/>
            </a:pPr>
            <a:r>
              <a:rPr lang="en-GB" sz="2500" b="1" dirty="0" smtClean="0"/>
              <a:t>Outcomes</a:t>
            </a:r>
            <a:r>
              <a:rPr lang="en-GB" sz="2500" dirty="0"/>
              <a:t>: What, specifically, should the engagement process achieve?  </a:t>
            </a:r>
            <a:endParaRPr lang="en-GB" sz="2500" dirty="0" smtClean="0"/>
          </a:p>
          <a:p>
            <a:pPr marL="514350" lvl="0" indent="-514350">
              <a:buFont typeface="+mj-lt"/>
              <a:buAutoNum type="arabicPeriod"/>
            </a:pPr>
            <a:endParaRPr lang="en-GB" sz="2500" dirty="0"/>
          </a:p>
          <a:p>
            <a:pPr marL="514350" lvl="0" indent="-514350">
              <a:buFont typeface="+mj-lt"/>
              <a:buAutoNum type="arabicPeriod"/>
            </a:pPr>
            <a:r>
              <a:rPr lang="en-GB" sz="2500" b="1" dirty="0"/>
              <a:t>Outputs</a:t>
            </a:r>
            <a:r>
              <a:rPr lang="en-GB" sz="2500" dirty="0"/>
              <a:t>: What should the engagement process produce (</a:t>
            </a:r>
            <a:r>
              <a:rPr lang="en-GB" sz="2500" dirty="0" err="1"/>
              <a:t>eg</a:t>
            </a:r>
            <a:r>
              <a:rPr lang="en-GB" sz="2500" dirty="0"/>
              <a:t> a report)? </a:t>
            </a:r>
            <a:endParaRPr lang="en-GB" sz="2500" dirty="0" smtClean="0"/>
          </a:p>
          <a:p>
            <a:pPr lvl="0"/>
            <a:endParaRPr lang="en-GB" sz="2500" b="1" dirty="0"/>
          </a:p>
        </p:txBody>
      </p:sp>
      <p:pic>
        <p:nvPicPr>
          <p:cNvPr id="4" name="Picture 3" descr="involve.org.u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25" y="6099175"/>
            <a:ext cx="35718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90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552450"/>
            <a:ext cx="8229600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GB" sz="2500" b="1" dirty="0"/>
              <a:t>Participants</a:t>
            </a:r>
            <a:r>
              <a:rPr lang="en-GB" sz="2500" dirty="0"/>
              <a:t>: Who needs to take part for the above to be achieved</a:t>
            </a:r>
          </a:p>
          <a:p>
            <a:pPr lvl="0">
              <a:buFont typeface="+mj-lt"/>
              <a:buAutoNum type="arabicPeriod" startAt="5"/>
            </a:pPr>
            <a:endParaRPr lang="en-GB" sz="2500" b="1" dirty="0"/>
          </a:p>
          <a:p>
            <a:pPr marL="514350" lvl="0" indent="-514350">
              <a:buFont typeface="+mj-lt"/>
              <a:buAutoNum type="arabicPeriod" startAt="5"/>
            </a:pPr>
            <a:r>
              <a:rPr lang="en-GB" sz="2500" b="1" dirty="0"/>
              <a:t>Budget</a:t>
            </a:r>
          </a:p>
          <a:p>
            <a:pPr lvl="0">
              <a:buFont typeface="+mj-lt"/>
              <a:buAutoNum type="arabicPeriod" startAt="5"/>
            </a:pPr>
            <a:endParaRPr lang="en-GB" sz="2500" b="1" dirty="0"/>
          </a:p>
          <a:p>
            <a:pPr marL="514350" lvl="0" indent="-514350">
              <a:buFont typeface="+mj-lt"/>
              <a:buAutoNum type="arabicPeriod" startAt="5"/>
            </a:pPr>
            <a:r>
              <a:rPr lang="en-GB" sz="2500" b="1" dirty="0"/>
              <a:t>Timescales</a:t>
            </a:r>
          </a:p>
          <a:p>
            <a:pPr lvl="0">
              <a:buFont typeface="+mj-lt"/>
              <a:buAutoNum type="arabicPeriod" startAt="5"/>
            </a:pPr>
            <a:endParaRPr lang="en-GB" sz="2500" b="1" dirty="0"/>
          </a:p>
          <a:p>
            <a:pPr marL="514350" lvl="0" indent="-514350">
              <a:buFont typeface="+mj-lt"/>
              <a:buAutoNum type="arabicPeriod" startAt="5"/>
            </a:pPr>
            <a:r>
              <a:rPr lang="en-GB" sz="2500" b="1" dirty="0"/>
              <a:t>Institutional response</a:t>
            </a:r>
            <a:r>
              <a:rPr lang="en-GB" sz="2500" dirty="0"/>
              <a:t>: When and how will the relevant decision-maker(s) review the results of the engagement process and respond</a:t>
            </a:r>
            <a:r>
              <a:rPr lang="en-GB" sz="2500" dirty="0" smtClean="0"/>
              <a:t>? </a:t>
            </a:r>
          </a:p>
          <a:p>
            <a:pPr lvl="0">
              <a:buFont typeface="+mj-lt"/>
              <a:buAutoNum type="arabicPeriod" startAt="5"/>
            </a:pPr>
            <a:endParaRPr lang="en-GB" sz="1400" dirty="0"/>
          </a:p>
          <a:p>
            <a:pPr marL="514350" indent="-514350">
              <a:buFont typeface="+mj-lt"/>
              <a:buAutoNum type="arabicPeriod" startAt="5"/>
            </a:pPr>
            <a:endParaRPr lang="en-US" sz="3000" dirty="0"/>
          </a:p>
        </p:txBody>
      </p:sp>
      <p:pic>
        <p:nvPicPr>
          <p:cNvPr id="8" name="Picture 7" descr="involve.org.u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25" y="6099175"/>
            <a:ext cx="35718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06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DA2BF"/>
                </a:solidFill>
              </a:rPr>
              <a:t>Levels of </a:t>
            </a:r>
            <a:r>
              <a:rPr lang="en-US" dirty="0" smtClean="0">
                <a:solidFill>
                  <a:srgbClr val="2DA2BF"/>
                </a:solidFill>
              </a:rPr>
              <a:t>engagement</a:t>
            </a:r>
            <a:endParaRPr lang="en-US" dirty="0">
              <a:solidFill>
                <a:srgbClr val="2DA2B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FB8D-8881-5C47-988D-8B98F66D0872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500" b="1" dirty="0" smtClean="0"/>
              <a:t>Inform: </a:t>
            </a:r>
            <a:r>
              <a:rPr lang="en-GB" sz="2500" dirty="0"/>
              <a:t>P</a:t>
            </a:r>
            <a:r>
              <a:rPr lang="en-GB" sz="2500" dirty="0" smtClean="0"/>
              <a:t>rovision of information </a:t>
            </a:r>
            <a:endParaRPr lang="en-GB" sz="2500" dirty="0"/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500" b="1" dirty="0" smtClean="0"/>
              <a:t>Consult: </a:t>
            </a:r>
            <a:r>
              <a:rPr lang="en-GB" sz="2500" dirty="0" smtClean="0"/>
              <a:t>Obtaining feedback, for example on analysis or alternatives </a:t>
            </a:r>
            <a:endParaRPr lang="en-GB" sz="2500" dirty="0"/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500" b="1" dirty="0" smtClean="0"/>
              <a:t>Involve: </a:t>
            </a:r>
            <a:r>
              <a:rPr lang="en-GB" sz="2500" dirty="0" smtClean="0"/>
              <a:t>Working</a:t>
            </a:r>
            <a:r>
              <a:rPr lang="en-GB" sz="2500" b="1" dirty="0" smtClean="0"/>
              <a:t> </a:t>
            </a:r>
            <a:r>
              <a:rPr lang="en-GB" sz="2500" dirty="0" smtClean="0"/>
              <a:t>directly </a:t>
            </a:r>
            <a:r>
              <a:rPr lang="en-GB" sz="2500" dirty="0"/>
              <a:t>with the public </a:t>
            </a:r>
            <a:r>
              <a:rPr lang="en-GB" sz="2500" dirty="0" smtClean="0"/>
              <a:t>to answer a pre-set question </a:t>
            </a:r>
            <a:endParaRPr lang="en-GB" sz="2500" dirty="0"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400" dirty="0" smtClean="0"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500" b="1" dirty="0" smtClean="0"/>
              <a:t>Collaborate</a:t>
            </a:r>
            <a:r>
              <a:rPr lang="en-GB" sz="2500" dirty="0" smtClean="0"/>
              <a:t>: </a:t>
            </a:r>
            <a:r>
              <a:rPr lang="en-GB" sz="2500" dirty="0"/>
              <a:t>To partner with the public in each aspect of the </a:t>
            </a:r>
            <a:r>
              <a:rPr lang="en-GB" sz="2500" dirty="0" smtClean="0"/>
              <a:t>decision, including defining the question 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500" b="1" dirty="0" smtClean="0"/>
              <a:t>Empower: </a:t>
            </a:r>
            <a:r>
              <a:rPr lang="en-GB" sz="2500" dirty="0" smtClean="0"/>
              <a:t>To</a:t>
            </a:r>
            <a:r>
              <a:rPr lang="en-GB" sz="2500" b="1" dirty="0" smtClean="0"/>
              <a:t> </a:t>
            </a:r>
            <a:r>
              <a:rPr lang="en-GB" sz="2500" dirty="0"/>
              <a:t>place final decision-making in the hands of the </a:t>
            </a:r>
            <a:r>
              <a:rPr lang="en-GB" sz="2500" dirty="0" smtClean="0"/>
              <a:t>public </a:t>
            </a:r>
            <a:endParaRPr lang="en-GB" sz="2500" dirty="0"/>
          </a:p>
          <a:p>
            <a:pPr>
              <a:spcBef>
                <a:spcPts val="0"/>
              </a:spcBef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6879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615</Words>
  <Application>Microsoft Macintosh PowerPoint</Application>
  <PresentationFormat>On-screen Show (4:3)</PresentationFormat>
  <Paragraphs>137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Introducing Involve</vt:lpstr>
      <vt:lpstr>Contents</vt:lpstr>
      <vt:lpstr>Different sectors,  different starting points</vt:lpstr>
      <vt:lpstr>PowerPoint Presentation</vt:lpstr>
      <vt:lpstr>Designing effective engagement </vt:lpstr>
      <vt:lpstr>The key design questions</vt:lpstr>
      <vt:lpstr>PowerPoint Presentation</vt:lpstr>
      <vt:lpstr>Levels of engagement</vt:lpstr>
      <vt:lpstr>Why use these questions?</vt:lpstr>
      <vt:lpstr>How to answer the questions</vt:lpstr>
      <vt:lpstr>Engagement methods</vt:lpstr>
      <vt:lpstr>PowerPoint Presentation</vt:lpstr>
      <vt:lpstr>PowerPoint Presentation</vt:lpstr>
      <vt:lpstr>Any questions?</vt:lpstr>
      <vt:lpstr>Thank you</vt:lpstr>
    </vt:vector>
  </TitlesOfParts>
  <Company>Involve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of this workshop </dc:title>
  <dc:creator>Sarah Allan</dc:creator>
  <cp:lastModifiedBy>Sarah Allan</cp:lastModifiedBy>
  <cp:revision>178</cp:revision>
  <cp:lastPrinted>2015-12-17T12:31:14Z</cp:lastPrinted>
  <dcterms:created xsi:type="dcterms:W3CDTF">2015-12-03T17:07:25Z</dcterms:created>
  <dcterms:modified xsi:type="dcterms:W3CDTF">2016-05-05T15:34:37Z</dcterms:modified>
</cp:coreProperties>
</file>